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1" r:id="rId2"/>
  </p:sldMasterIdLst>
  <p:notesMasterIdLst>
    <p:notesMasterId r:id="rId27"/>
  </p:notesMasterIdLst>
  <p:sldIdLst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267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15" autoAdjust="0"/>
  </p:normalViewPr>
  <p:slideViewPr>
    <p:cSldViewPr snapToGrid="0">
      <p:cViewPr varScale="1">
        <p:scale>
          <a:sx n="93" d="100"/>
          <a:sy n="93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B65F379-398C-4E38-B9B2-72E9A451D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494BC-F9E1-49A7-985C-4576EF5545A3}" type="slidenum">
              <a:rPr lang="ru-RU" smtClean="0">
                <a:cs typeface="Arial" charset="0"/>
              </a:rPr>
              <a:pPr/>
              <a:t>1</a:t>
            </a:fld>
            <a:endParaRPr lang="ru-RU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9063" indent="-119063"/>
            <a:r>
              <a:rPr lang="ru-RU" smtClean="0"/>
              <a:t>[</a:t>
            </a:r>
            <a:r>
              <a:rPr lang="ru-RU" b="1" smtClean="0"/>
              <a:t>Примечания для инструктора</a:t>
            </a:r>
            <a:r>
              <a:rPr lang="ru-RU" smtClean="0"/>
              <a:t>. </a:t>
            </a:r>
          </a:p>
          <a:p>
            <a:pPr marL="119063" indent="-119063">
              <a:buFontTx/>
              <a:buChar char="•"/>
            </a:pPr>
            <a:r>
              <a:rPr lang="ru-RU" smtClean="0"/>
              <a:t>Дополнительные сведения о настройке этого шаблона см. на самом последнем слайде. Кроме того, на некоторых слайдах в области заметок имеются дополнительные материалы к занятиям.</a:t>
            </a:r>
          </a:p>
          <a:p>
            <a:pPr marL="119063" indent="-119063">
              <a:buFontTx/>
              <a:buChar char="•"/>
            </a:pPr>
            <a:r>
              <a:rPr lang="ru-RU" b="1" smtClean="0"/>
              <a:t>Анимация Adobe Flash</a:t>
            </a:r>
            <a:r>
              <a:rPr lang="ru-RU" smtClean="0"/>
              <a:t>. Этот шаблон содержит анимацию Flash. Она будет воспроизводиться в PowerPoint 2000 и более поздних версиях. Однако если потребуется сохранить этот шаблон в PowerPoint 2007, сохраните его в формате старой версии PowerPoint: </a:t>
            </a:r>
            <a:r>
              <a:rPr lang="ru-RU" b="1" smtClean="0"/>
              <a:t>Презентация PowerPoint 97-2003 (*.ppt) </a:t>
            </a:r>
            <a:r>
              <a:rPr lang="ru-RU" smtClean="0"/>
              <a:t>или </a:t>
            </a:r>
            <a:r>
              <a:rPr lang="ru-RU" b="1" smtClean="0"/>
              <a:t>Шаблон PowerPoint 97-2003 (*.pot)</a:t>
            </a:r>
            <a:r>
              <a:rPr lang="ru-RU" smtClean="0"/>
              <a:t>.</a:t>
            </a:r>
            <a:r>
              <a:rPr lang="ru-RU" b="1" smtClean="0"/>
              <a:t> </a:t>
            </a:r>
            <a:r>
              <a:rPr lang="ru-RU" smtClean="0"/>
              <a:t>(Эти типы файлов доступны в диалоговом окне </a:t>
            </a:r>
            <a:r>
              <a:rPr lang="ru-RU" b="1" smtClean="0"/>
              <a:t>Сохранить как</a:t>
            </a:r>
            <a:r>
              <a:rPr lang="ru-RU" smtClean="0"/>
              <a:t> в поле </a:t>
            </a:r>
            <a:r>
              <a:rPr lang="ru-RU" b="1" smtClean="0"/>
              <a:t>Тип файла</a:t>
            </a:r>
            <a:r>
              <a:rPr lang="ru-RU" smtClean="0"/>
              <a:t>.) </a:t>
            </a:r>
            <a:br>
              <a:rPr lang="ru-RU" smtClean="0"/>
            </a:br>
            <a:r>
              <a:rPr lang="ru-RU" b="1" smtClean="0"/>
              <a:t>Предупреждение</a:t>
            </a:r>
            <a:r>
              <a:rPr lang="ru-RU" smtClean="0"/>
              <a:t>. При сохранении файла в формате PowerPoint 2007, таком как </a:t>
            </a:r>
            <a:r>
              <a:rPr lang="ru-RU" b="1" smtClean="0"/>
              <a:t>Презентация PowerPoint (*.pptx)</a:t>
            </a:r>
            <a:r>
              <a:rPr lang="ru-RU" smtClean="0"/>
              <a:t> или </a:t>
            </a:r>
            <a:r>
              <a:rPr lang="ru-RU" b="1" smtClean="0"/>
              <a:t>Шаблон PowerPoint (*.potx)</a:t>
            </a:r>
            <a:r>
              <a:rPr lang="ru-RU" smtClean="0"/>
              <a:t>, анимация не сохраняется.</a:t>
            </a:r>
            <a:endParaRPr lang="ru-RU" b="1" smtClean="0"/>
          </a:p>
          <a:p>
            <a:pPr marL="119063" indent="-119063">
              <a:buFontTx/>
              <a:buChar char="•"/>
            </a:pPr>
            <a:r>
              <a:rPr lang="ru-RU" b="1" smtClean="0"/>
              <a:t>Кроме того</a:t>
            </a:r>
            <a:r>
              <a:rPr lang="ru-RU" smtClean="0"/>
              <a:t>, поскольку эта презентация содержит анимацию Flash, при сохранении шаблона может выводиться предупреждающее сообщение, касающееся личных сведений. Если такие сведения не добавлены в свойства самого файла Flash, это предупреждение не относится к данной презентации. Нажмите кнопку </a:t>
            </a:r>
            <a:r>
              <a:rPr lang="ru-RU" b="1" smtClean="0"/>
              <a:t>ОК</a:t>
            </a:r>
            <a:r>
              <a:rPr lang="ru-RU" smtClean="0"/>
              <a:t> в окне сообщения.]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6F79C-DE8E-4435-8C4A-C58BD00F5939}" type="slidenum">
              <a:rPr lang="ru-RU" smtClean="0">
                <a:cs typeface="Arial" charset="0"/>
              </a:rPr>
              <a:pPr/>
              <a:t>10</a:t>
            </a:fld>
            <a:endParaRPr lang="ru-RU" smtClean="0"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9FBD09-9546-4730-9F9F-050D15C099C5}" type="slidenum">
              <a:rPr lang="ru-RU" smtClean="0">
                <a:cs typeface="Arial" charset="0"/>
              </a:rPr>
              <a:pPr/>
              <a:t>11</a:t>
            </a:fld>
            <a:endParaRPr lang="ru-RU" smtClean="0"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Вы увидите эти иерархические уровни при создании оглавления в следующем действии.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4912E3-AD0A-4453-B39C-9179386C7834}" type="slidenum">
              <a:rPr lang="ru-RU" smtClean="0">
                <a:cs typeface="Arial" charset="0"/>
              </a:rPr>
              <a:pPr/>
              <a:t>12</a:t>
            </a:fld>
            <a:endParaRPr lang="ru-RU" smtClean="0"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FD986A-45F6-40DB-BF6B-EC6606B16050}" type="slidenum">
              <a:rPr lang="ru-RU" smtClean="0">
                <a:cs typeface="Arial" charset="0"/>
              </a:rPr>
              <a:pPr/>
              <a:t>13</a:t>
            </a:fld>
            <a:endParaRPr lang="ru-RU" smtClean="0">
              <a:cs typeface="Arial" charset="0"/>
            </a:endParaRPr>
          </a:p>
        </p:txBody>
      </p:sp>
      <p:sp>
        <p:nvSpPr>
          <p:cNvPr id="430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85F48-C25E-48FE-937F-0B6E2B8346E4}" type="slidenum">
              <a:rPr lang="ru-RU" smtClean="0">
                <a:cs typeface="Arial" charset="0"/>
              </a:rPr>
              <a:pPr/>
              <a:t>14</a:t>
            </a:fld>
            <a:endParaRPr lang="ru-RU" smtClean="0">
              <a:cs typeface="Arial" charset="0"/>
            </a:endParaRPr>
          </a:p>
        </p:txBody>
      </p:sp>
      <p:sp>
        <p:nvSpPr>
          <p:cNvPr id="4505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B2E7EF-F3F8-47BC-A6A0-5C4AB4259534}" type="slidenum">
              <a:rPr lang="ru-RU" smtClean="0">
                <a:cs typeface="Arial" charset="0"/>
              </a:rPr>
              <a:pPr/>
              <a:t>15</a:t>
            </a:fld>
            <a:endParaRPr lang="ru-RU" smtClean="0">
              <a:cs typeface="Arial" charset="0"/>
            </a:endParaRPr>
          </a:p>
        </p:txBody>
      </p:sp>
      <p:sp>
        <p:nvSpPr>
          <p:cNvPr id="4710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Если были добавлены либо изменены названия глав и заголовки, выберите пункт </a:t>
            </a:r>
            <a:r>
              <a:rPr lang="ru-RU" b="1" smtClean="0"/>
              <a:t>обновить целиком</a:t>
            </a:r>
            <a:r>
              <a:rPr lang="ru-RU" smtClean="0"/>
              <a:t>.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12BB72-020A-4F2F-8E98-B118B94C8788}" type="slidenum">
              <a:rPr lang="ru-RU" smtClean="0">
                <a:cs typeface="Arial" charset="0"/>
              </a:rPr>
              <a:pPr/>
              <a:t>16</a:t>
            </a:fld>
            <a:endParaRPr lang="ru-RU" smtClean="0">
              <a:cs typeface="Arial" charset="0"/>
            </a:endParaRPr>
          </a:p>
        </p:txBody>
      </p:sp>
      <p:sp>
        <p:nvSpPr>
          <p:cNvPr id="4915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b="1" smtClean="0"/>
              <a:t>Примечание</a:t>
            </a:r>
            <a:r>
              <a:rPr lang="ru-RU" smtClean="0"/>
              <a:t>. Рекомендуется обновлять оглавление перед печатью или рассылкой документа. Это позволит включить в него изменения, внесенные в последнюю минуту.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47B2E0-5887-4E09-ADE1-F556BDCD473A}" type="slidenum">
              <a:rPr lang="ru-RU" smtClean="0">
                <a:cs typeface="Arial" charset="0"/>
              </a:rPr>
              <a:pPr/>
              <a:t>17</a:t>
            </a:fld>
            <a:endParaRPr lang="ru-RU" smtClean="0">
              <a:cs typeface="Arial" charset="0"/>
            </a:endParaRPr>
          </a:p>
        </p:txBody>
      </p:sp>
      <p:sp>
        <p:nvSpPr>
          <p:cNvPr id="5120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Эти возможности выходят за рамки данного курса, но дополнительные сведения о них можно найти на веб-сайте Office Online.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96D5F-EC2A-4C43-9DD7-2753A3E84D46}" type="slidenum">
              <a:rPr lang="ru-RU" smtClean="0">
                <a:cs typeface="Arial" charset="0"/>
              </a:rPr>
              <a:pPr/>
              <a:t>18</a:t>
            </a:fld>
            <a:endParaRPr lang="ru-RU" smtClean="0">
              <a:cs typeface="Arial" charset="0"/>
            </a:endParaRPr>
          </a:p>
        </p:txBody>
      </p:sp>
      <p:sp>
        <p:nvSpPr>
          <p:cNvPr id="5325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b="1" smtClean="0"/>
              <a:t>Примечание для инструктора</a:t>
            </a:r>
            <a:r>
              <a:rPr lang="ru-RU" smtClean="0"/>
              <a:t>. Если на компьютере установлено приложение Word 2007, для перехода к интерактивному практическому заданию достаточно щелкнуть ссылку на слайде. При выполнении задания можно пользоваться инструкциями, которые прилагаются к каждому упражнению. </a:t>
            </a:r>
            <a:r>
              <a:rPr lang="ru-RU" b="1" smtClean="0"/>
              <a:t>Внимание!</a:t>
            </a:r>
            <a:r>
              <a:rPr lang="ru-RU" smtClean="0"/>
              <a:t> Если приложение Word 2007 не установлено, инструкции к практическому заданию будут недоступны.]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BAF91D-A013-4BEB-850D-1D5827DD8D44}" type="slidenum">
              <a:rPr lang="ru-RU" smtClean="0">
                <a:cs typeface="Arial" charset="0"/>
              </a:rPr>
              <a:pPr/>
              <a:t>19</a:t>
            </a:fld>
            <a:endParaRPr lang="ru-RU" smtClean="0">
              <a:cs typeface="Arial" charset="0"/>
            </a:endParaRPr>
          </a:p>
        </p:txBody>
      </p:sp>
      <p:sp>
        <p:nvSpPr>
          <p:cNvPr id="5529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A25A89-D2CE-4907-99C7-9404AFC59AC1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09BC5-091F-4FBF-BE56-0B05E2A6C8D1}" type="slidenum">
              <a:rPr lang="ru-RU" smtClean="0">
                <a:cs typeface="Arial" charset="0"/>
              </a:rPr>
              <a:pPr/>
              <a:t>20</a:t>
            </a:fld>
            <a:endParaRPr lang="ru-RU" smtClean="0">
              <a:cs typeface="Arial" charset="0"/>
            </a:endParaRPr>
          </a:p>
        </p:txBody>
      </p:sp>
      <p:sp>
        <p:nvSpPr>
          <p:cNvPr id="5734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F34E9-C197-4313-86D3-088FCD73B70A}" type="slidenum">
              <a:rPr lang="ru-RU" smtClean="0">
                <a:cs typeface="Arial" charset="0"/>
              </a:rPr>
              <a:pPr/>
              <a:t>21</a:t>
            </a:fld>
            <a:endParaRPr lang="ru-RU" smtClean="0">
              <a:cs typeface="Arial" charset="0"/>
            </a:endParaRPr>
          </a:p>
        </p:txBody>
      </p:sp>
      <p:sp>
        <p:nvSpPr>
          <p:cNvPr id="5939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7FCAB-0D10-4756-836B-63DC6F6620C4}" type="slidenum">
              <a:rPr lang="ru-RU" smtClean="0">
                <a:cs typeface="Arial" charset="0"/>
              </a:rPr>
              <a:pPr/>
              <a:t>22</a:t>
            </a:fld>
            <a:endParaRPr lang="ru-RU" smtClean="0">
              <a:cs typeface="Arial" charset="0"/>
            </a:endParaRPr>
          </a:p>
        </p:txBody>
      </p:sp>
      <p:sp>
        <p:nvSpPr>
          <p:cNvPr id="6144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F7747A-568A-4111-918B-6CCA12A4B30D}" type="slidenum">
              <a:rPr lang="ru-RU" smtClean="0">
                <a:cs typeface="Arial" charset="0"/>
              </a:rPr>
              <a:pPr/>
              <a:t>23</a:t>
            </a:fld>
            <a:endParaRPr lang="ru-RU" smtClean="0">
              <a:cs typeface="Arial" charset="0"/>
            </a:endParaRPr>
          </a:p>
        </p:txBody>
      </p:sp>
      <p:sp>
        <p:nvSpPr>
          <p:cNvPr id="6349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B3383F-75B2-4A43-A84E-C12B1FC8532C}" type="slidenum">
              <a:rPr lang="ru-RU" smtClean="0">
                <a:cs typeface="Arial" charset="0"/>
              </a:rPr>
              <a:pPr/>
              <a:t>24</a:t>
            </a:fld>
            <a:endParaRPr lang="ru-RU" smtClean="0">
              <a:cs typeface="Arial" charset="0"/>
            </a:endParaRPr>
          </a:p>
        </p:txBody>
      </p:sp>
      <p:sp>
        <p:nvSpPr>
          <p:cNvPr id="6553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0072E3-68BF-48EE-B266-5D8697739D0D}" type="slidenum">
              <a:rPr lang="ru-RU" smtClean="0">
                <a:cs typeface="Arial" charset="0"/>
              </a:rPr>
              <a:pPr/>
              <a:t>3</a:t>
            </a:fld>
            <a:endParaRPr lang="ru-RU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A1C05-9DDF-4F61-8C55-F191D115F869}" type="slidenum">
              <a:rPr lang="ru-RU" smtClean="0">
                <a:cs typeface="Arial" charset="0"/>
              </a:rPr>
              <a:pPr/>
              <a:t>4</a:t>
            </a:fld>
            <a:endParaRPr lang="ru-RU" smtClean="0"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B3B1D-FF7A-4F35-9239-9844B5C6502E}" type="slidenum">
              <a:rPr lang="ru-RU" smtClean="0">
                <a:cs typeface="Arial" charset="0"/>
              </a:rPr>
              <a:pPr/>
              <a:t>5</a:t>
            </a:fld>
            <a:endParaRPr lang="ru-RU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D43277-69DB-4B59-A8E0-EEC039AC9F24}" type="slidenum">
              <a:rPr lang="ru-RU" smtClean="0">
                <a:cs typeface="Arial" charset="0"/>
              </a:rPr>
              <a:pPr/>
              <a:t>6</a:t>
            </a:fld>
            <a:endParaRPr lang="ru-RU" smtClean="0"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В этом занятии показано, как это сделать.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CBBB82-71AA-48D1-920C-2201AEE824E4}" type="slidenum">
              <a:rPr lang="ru-RU" smtClean="0">
                <a:cs typeface="Arial" charset="0"/>
              </a:rPr>
              <a:pPr/>
              <a:t>7</a:t>
            </a:fld>
            <a:endParaRPr lang="ru-RU" smtClean="0"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На этом слайде и в анимации показаны основные этапы создания оглавления; этот процесс подробнее рассматривается на последующих слайдах. </a:t>
            </a:r>
          </a:p>
          <a:p>
            <a:r>
              <a:rPr lang="ru-RU" b="1" smtClean="0"/>
              <a:t>Совет</a:t>
            </a:r>
            <a:r>
              <a:rPr lang="ru-RU" smtClean="0"/>
              <a:t>. Если для названий глав и заголовков уже использованы встроенные стили заголовков Word ("Заголовок 1", "Заголовок 2" и "Заголовок 3"), можно пропустить действие 1 и сразу перейти к действию 2. Чтобы проверить названия глав и заголовки, щелкните их и просмотрите группу </a:t>
            </a:r>
            <a:r>
              <a:rPr lang="ru-RU" b="1" smtClean="0"/>
              <a:t>Стили</a:t>
            </a:r>
            <a:r>
              <a:rPr lang="ru-RU" smtClean="0"/>
              <a:t> на вкладке </a:t>
            </a:r>
            <a:r>
              <a:rPr lang="ru-RU" b="1" smtClean="0"/>
              <a:t>Главная</a:t>
            </a:r>
            <a:r>
              <a:rPr lang="ru-RU" smtClean="0"/>
              <a:t>. Если для них заданы стили "Заголовок 1", "Заголовок 2" и "Заголовок 3", они уже настроены.</a:t>
            </a:r>
          </a:p>
          <a:p>
            <a:r>
              <a:rPr lang="ru-RU" smtClean="0"/>
              <a:t>[</a:t>
            </a:r>
            <a:r>
              <a:rPr lang="ru-RU" b="1" smtClean="0"/>
              <a:t>Примечание для инструктора</a:t>
            </a:r>
            <a:r>
              <a:rPr lang="ru-RU" smtClean="0"/>
              <a:t>. Для воспроизведения анимации во время показа слайдов щелкните ее правой кнопкой мыши и выберите команду </a:t>
            </a:r>
            <a:r>
              <a:rPr lang="ru-RU" b="1" smtClean="0"/>
              <a:t>Воспроизведение</a:t>
            </a:r>
            <a:r>
              <a:rPr lang="ru-RU" smtClean="0"/>
              <a:t>. Чтобы воспроизвести файл повторно, выберите в контекстном меню команду </a:t>
            </a:r>
            <a:r>
              <a:rPr lang="ru-RU" b="1" smtClean="0"/>
              <a:t>Перемотка</a:t>
            </a:r>
            <a:r>
              <a:rPr lang="ru-RU" smtClean="0"/>
              <a:t>, а затем — команду </a:t>
            </a:r>
            <a:r>
              <a:rPr lang="ru-RU" b="1" smtClean="0"/>
              <a:t>Воспроизведение</a:t>
            </a:r>
            <a:r>
              <a:rPr lang="ru-RU" smtClean="0"/>
              <a:t>. Если при щелчке слайда для ввода текста или перехода к следующему слайду ничего не происходит, щелкните вне объекта анимации. Иногда необходимо щелкнуть дважды. В случае проблем с просмотром анимации ознакомьтесь с заметками к последнему слайду этой презентации, касающимися воспроизведения анимации Adobe Flash. Если после этого будут возникать проблемы, используйте следующий слайд со статичным изображением: это дубликат данного слайда. Перед показом презентации удалите один из этих двух слайдов.]</a:t>
            </a:r>
          </a:p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B220EE-E24B-43E4-98C9-DBAEC8FFDDC8}" type="slidenum">
              <a:rPr lang="ru-RU" smtClean="0">
                <a:cs typeface="Arial" charset="0"/>
              </a:rPr>
              <a:pPr/>
              <a:t>8</a:t>
            </a:fld>
            <a:endParaRPr lang="ru-RU" smtClean="0"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На этом слайде показаны основные этапы создания оглавления; этот процесс подробнее рассматривается на последующих слайдах. </a:t>
            </a:r>
          </a:p>
          <a:p>
            <a:r>
              <a:rPr lang="ru-RU" b="1" smtClean="0"/>
              <a:t>Совет</a:t>
            </a:r>
            <a:r>
              <a:rPr lang="ru-RU" smtClean="0"/>
              <a:t>. Если для названий глав и заголовков уже использованы встроенные стили заголовков Word ("Заголовок 1", "Заголовок 2" и "Заголовок 3"), можно пропустить действие 1 и сразу перейти к действию 2. Чтобы проверить названия глав и заголовки, щелкните их и просмотрите группу </a:t>
            </a:r>
            <a:r>
              <a:rPr lang="ru-RU" b="1" smtClean="0"/>
              <a:t>Стили</a:t>
            </a:r>
            <a:r>
              <a:rPr lang="ru-RU" smtClean="0"/>
              <a:t> на вкладке </a:t>
            </a:r>
            <a:r>
              <a:rPr lang="ru-RU" b="1" smtClean="0"/>
              <a:t>Главная</a:t>
            </a:r>
            <a:r>
              <a:rPr lang="ru-RU" smtClean="0"/>
              <a:t>. Если для них заданы стили "Заголовок 1", "Заголовок 2" и "Заголовок 3", они уже настроены.</a:t>
            </a:r>
          </a:p>
          <a:p>
            <a:r>
              <a:rPr lang="ru-RU" smtClean="0"/>
              <a:t>[</a:t>
            </a:r>
            <a:r>
              <a:rPr lang="ru-RU" b="1" smtClean="0"/>
              <a:t>Примечание для инструктора</a:t>
            </a:r>
            <a:r>
              <a:rPr lang="ru-RU" smtClean="0"/>
              <a:t>. Этот слайд идентичен предыдущему, но вместо анимации на нем представлено статичное изображение. Данный слайд следует использовать в случае проблем с воспроизведением анимации. Перед показом презентации удалите один из этих двух слайдов.]</a:t>
            </a:r>
            <a:endParaRPr lang="ru-RU" b="1" smtClean="0"/>
          </a:p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D67C76-E448-4DF9-B782-33C8CEA50127}" type="slidenum">
              <a:rPr lang="ru-RU" smtClean="0">
                <a:cs typeface="Arial" charset="0"/>
              </a:rPr>
              <a:pPr/>
              <a:t>9</a:t>
            </a:fld>
            <a:endParaRPr lang="ru-RU" smtClean="0">
              <a:cs typeface="Arial" charset="0"/>
            </a:endParaRPr>
          </a:p>
        </p:txBody>
      </p:sp>
      <p:sp>
        <p:nvSpPr>
          <p:cNvPr id="3481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>
                <a:solidFill>
                  <a:srgbClr val="FF9900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E0D387D4-9418-4736-A462-8A6ABE795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08F4B-F69B-4110-995A-DF7CAE547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73025"/>
            <a:ext cx="214153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313" y="73025"/>
            <a:ext cx="6273800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2FBB0-1C19-4A41-A62C-F0D368B19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C2875-BEC3-45A8-A826-6AA12601E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962E0-D9F9-41B9-B1C4-A8E5B1575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065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68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068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0682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345D1C2-1538-41A9-81D0-DAC6CBA90F4F}" type="datetimeFigureOut">
              <a:rPr lang="ru-RU"/>
              <a:pPr/>
              <a:t>23.11.2012</a:t>
            </a:fld>
            <a:endParaRPr lang="ru-RU"/>
          </a:p>
        </p:txBody>
      </p:sp>
      <p:sp>
        <p:nvSpPr>
          <p:cNvPr id="7068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0684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28B5CB-1CE2-4F28-BE83-E0F50B2241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8AEAC3-B446-40CF-A0CB-818DFD6B8C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B6DAFE3-BF0A-4C46-BFB7-E3EC837CB7E7}" type="datetimeFigureOut">
              <a:rPr lang="ru-RU"/>
              <a:pPr/>
              <a:t>23.11.2012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391A77-6056-417E-B894-B96B4F7637C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AD590B7-3A74-4641-A475-9ECC0A623EF6}" type="datetimeFigureOut">
              <a:rPr lang="ru-RU"/>
              <a:pPr/>
              <a:t>23.11.2012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E96B32-E6DB-46B2-8CCA-FF457A1B5C8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11A680E-01A6-43DF-B6B7-B5737A9BE969}" type="datetimeFigureOut">
              <a:rPr lang="ru-RU"/>
              <a:pPr/>
              <a:t>23.11.2012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183231-0BB3-4F37-8F50-C3D090EA0DD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AE8B884-8CFB-47C7-82F4-AC749DFDBAEA}" type="datetimeFigureOut">
              <a:rPr lang="ru-RU"/>
              <a:pPr/>
              <a:t>23.11.2012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8CB106-C25D-4C2C-91E4-84F6C8EC58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FE47420-4390-4932-B380-0F177555CE30}" type="datetimeFigureOut">
              <a:rPr lang="ru-RU"/>
              <a:pPr/>
              <a:t>23.11.2012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26E0F-9D87-470B-A85D-F4C02CB38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63A72A-1661-41ED-AB44-D1782AB0CA6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CA1F7E-61F4-46FD-A0C0-2B48A6C213A0}" type="datetimeFigureOut">
              <a:rPr lang="ru-RU"/>
              <a:pPr/>
              <a:t>23.11.2012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883BCA-5855-4F79-B880-CD05FE13815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29A8408-6774-48F5-A99C-AC7060746DFA}" type="datetimeFigureOut">
              <a:rPr lang="ru-RU"/>
              <a:pPr/>
              <a:t>23.11.2012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B02DDC-1D69-4CB4-923D-9D74088B653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3832F60-06C9-4FF0-B0A3-BAA45D82C358}" type="datetimeFigureOut">
              <a:rPr lang="ru-RU"/>
              <a:pPr/>
              <a:t>23.11.2012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C09C1C-4F14-4BDD-9B0A-422873070E7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72BBC78-723C-451D-833B-C4E96DAEB964}" type="datetimeFigureOut">
              <a:rPr lang="ru-RU"/>
              <a:pPr/>
              <a:t>23.11.2012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ABF0B6-A447-4634-955C-F5DC189A23B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C7F8490-33C6-43D2-BD57-A7CC286E87F7}" type="datetimeFigureOut">
              <a:rPr lang="ru-RU"/>
              <a:pPr/>
              <a:t>23.11.2012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69DBA-37CD-491E-8A40-30929987C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E028E-9148-4FC9-9594-85DFB08B8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83E7E-0FF0-4A51-A099-3810CF1E6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4C8EA-E6D2-4370-A3AE-CB782210E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BE00F-5CD8-4508-9F7E-757E93C8D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D3040-66D4-407A-B35A-445E2FBC2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55248-7A8E-4CAE-A5DE-2FDC59ED1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print"/>
          <a:srcRect/>
          <a:stretch>
            <a:fillRect r="-1686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ct val="75000"/>
              </a:spcAft>
              <a:defRPr/>
            </a:pPr>
            <a:endParaRPr lang="ru-RU" sz="2400">
              <a:solidFill>
                <a:schemeClr val="tx2"/>
              </a:solidFill>
              <a:cs typeface="+mn-cs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200775"/>
            <a:ext cx="9144000" cy="6572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ct val="75000"/>
              </a:spcAft>
              <a:defRPr/>
            </a:pPr>
            <a:endParaRPr lang="ru-RU" sz="2400">
              <a:solidFill>
                <a:schemeClr val="tx2"/>
              </a:solidFill>
              <a:cs typeface="+mn-cs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73025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5AB4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800" y="6315075"/>
            <a:ext cx="370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5AB4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ru-RU"/>
              <a:t>Оглавление I. Создание автоматического оглавления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5AB4"/>
                </a:solidFill>
                <a:cs typeface="+mn-cs"/>
              </a:defRPr>
            </a:lvl1pPr>
          </a:lstStyle>
          <a:p>
            <a:pPr>
              <a:defRPr/>
            </a:pPr>
            <a:fld id="{D5338E40-800A-4079-9B09-6EB8E79D2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</p:sldLayoutIdLst>
  <p:transition spd="med">
    <p:wipe dir="d"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6963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3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3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3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3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4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4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4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4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4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4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4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4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4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4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5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5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5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5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5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5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5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965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965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965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675B285-CC4C-499D-9A23-32B7C9FBEC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966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3358F08-5E56-4209-BDBE-01FD2C9BFCEB}" type="datetimeFigureOut">
              <a:rPr lang="ru-RU"/>
              <a:pPr/>
              <a:t>23.11.2012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training/Training.aspx?AssetID=RP102617101033&amp;CTT=6&amp;Origin=RC102616991033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12838" y="2219325"/>
            <a:ext cx="6919912" cy="1887538"/>
          </a:xfrm>
        </p:spPr>
        <p:txBody>
          <a:bodyPr anchorCtr="0"/>
          <a:lstStyle/>
          <a:p>
            <a:r>
              <a:rPr lang="ru-RU" sz="6600">
                <a:solidFill>
                  <a:schemeClr val="tx1"/>
                </a:solidFill>
              </a:rPr>
              <a:t>Учебный курс по Microsoft</a:t>
            </a:r>
            <a:r>
              <a:rPr lang="ru-RU" sz="4400" baseline="70000">
                <a:solidFill>
                  <a:schemeClr val="tx1"/>
                </a:solidFill>
                <a:cs typeface="Tahoma" pitchFamily="34" charset="0"/>
              </a:rPr>
              <a:t>®</a:t>
            </a:r>
            <a:r>
              <a:rPr lang="ru-RU" sz="6600">
                <a:solidFill>
                  <a:schemeClr val="tx1"/>
                </a:solidFill>
              </a:rPr>
              <a:t> Office </a:t>
            </a:r>
            <a:br>
              <a:rPr lang="ru-RU" sz="6600">
                <a:solidFill>
                  <a:schemeClr val="tx1"/>
                </a:solidFill>
              </a:rPr>
            </a:br>
            <a:r>
              <a:rPr lang="ru-RU" sz="6600">
                <a:solidFill>
                  <a:schemeClr val="tx1"/>
                </a:solidFill>
              </a:rPr>
              <a:t>Word </a:t>
            </a:r>
            <a:r>
              <a:rPr lang="ru-RU" sz="6600">
                <a:solidFill>
                  <a:schemeClr val="tx1"/>
                </a:solidFill>
                <a:cs typeface="Tahoma" pitchFamily="34" charset="0"/>
              </a:rPr>
              <a:t>2007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54150" y="4641850"/>
            <a:ext cx="6246813" cy="928688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4400" b="1">
                <a:solidFill>
                  <a:srgbClr val="FF9900"/>
                </a:solidFill>
              </a:rPr>
              <a:t>Оглавление I. Создание автоматического оглавления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utoUpdateAnimBg="0"/>
      <p:bldP spid="176131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4025" y="277813"/>
            <a:ext cx="8027988" cy="1149350"/>
          </a:xfrm>
        </p:spPr>
        <p:txBody>
          <a:bodyPr anchorCtr="0"/>
          <a:lstStyle/>
          <a:p>
            <a:r>
              <a:rPr lang="ru-RU"/>
              <a:t>Действие 1. Подготовка документа</a:t>
            </a: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Эти стили доступны на вкладке </a:t>
            </a:r>
            <a:r>
              <a:rPr lang="ru-RU" sz="2000" b="1"/>
              <a:t>Главная</a:t>
            </a:r>
            <a:r>
              <a:rPr lang="ru-RU" sz="2000"/>
              <a:t> в группе </a:t>
            </a:r>
            <a:r>
              <a:rPr lang="ru-RU" sz="2000" b="1"/>
              <a:t>Стили</a:t>
            </a:r>
            <a:r>
              <a:rPr lang="ru-RU" sz="2000"/>
              <a:t>. </a:t>
            </a:r>
          </a:p>
        </p:txBody>
      </p:sp>
      <p:sp>
        <p:nvSpPr>
          <p:cNvPr id="35844" name="Line 5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242888" y="4483100"/>
            <a:ext cx="757555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ct val="45000"/>
              </a:spcAft>
              <a:buFontTx/>
              <a:buAutoNum type="arabicPeriod"/>
            </a:pPr>
            <a:r>
              <a:rPr lang="ru-RU">
                <a:solidFill>
                  <a:srgbClr val="FFCC00"/>
                </a:solidFill>
              </a:rPr>
              <a:t>Установите курсор в название главы или заголовок. </a:t>
            </a:r>
          </a:p>
          <a:p>
            <a:pPr marL="342900" indent="-342900">
              <a:spcBef>
                <a:spcPct val="20000"/>
              </a:spcBef>
              <a:spcAft>
                <a:spcPct val="45000"/>
              </a:spcAft>
              <a:buFontTx/>
              <a:buAutoNum type="arabicPeriod"/>
            </a:pPr>
            <a:r>
              <a:rPr lang="ru-RU">
                <a:solidFill>
                  <a:srgbClr val="FFCC00"/>
                </a:solidFill>
              </a:rPr>
              <a:t>В группе </a:t>
            </a:r>
            <a:r>
              <a:rPr lang="ru-RU" b="1">
                <a:solidFill>
                  <a:srgbClr val="FFCC00"/>
                </a:solidFill>
              </a:rPr>
              <a:t>Стили</a:t>
            </a:r>
            <a:r>
              <a:rPr lang="ru-RU">
                <a:solidFill>
                  <a:srgbClr val="FFCC00"/>
                </a:solidFill>
              </a:rPr>
              <a:t> выберите пункт </a:t>
            </a:r>
            <a:r>
              <a:rPr lang="ru-RU" b="1">
                <a:solidFill>
                  <a:srgbClr val="FFCC00"/>
                </a:solidFill>
              </a:rPr>
              <a:t>Заголовок 1</a:t>
            </a:r>
            <a:r>
              <a:rPr lang="ru-RU">
                <a:solidFill>
                  <a:srgbClr val="FFCC00"/>
                </a:solidFill>
              </a:rPr>
              <a:t> для верхнего уровня, такого как название главы; </a:t>
            </a:r>
            <a:r>
              <a:rPr lang="ru-RU" b="1">
                <a:solidFill>
                  <a:srgbClr val="FFCC00"/>
                </a:solidFill>
              </a:rPr>
              <a:t>Заголовок 2</a:t>
            </a:r>
            <a:r>
              <a:rPr lang="ru-RU">
                <a:solidFill>
                  <a:srgbClr val="FFCC00"/>
                </a:solidFill>
              </a:rPr>
              <a:t> — для следующего уровня, возможно, заголовка раздела, и </a:t>
            </a:r>
            <a:r>
              <a:rPr lang="ru-RU" b="1">
                <a:solidFill>
                  <a:srgbClr val="FFCC00"/>
                </a:solidFill>
              </a:rPr>
              <a:t>Заголовок 3</a:t>
            </a:r>
            <a:r>
              <a:rPr lang="ru-RU">
                <a:solidFill>
                  <a:srgbClr val="FFCC00"/>
                </a:solidFill>
              </a:rPr>
              <a:t> — для подзаголовка. </a:t>
            </a:r>
          </a:p>
        </p:txBody>
      </p:sp>
      <p:sp>
        <p:nvSpPr>
          <p:cNvPr id="194568" name="Rectangle 8"/>
          <p:cNvSpPr>
            <a:spLocks noChangeArrowheads="1"/>
          </p:cNvSpPr>
          <p:nvPr/>
        </p:nvSpPr>
        <p:spPr bwMode="auto">
          <a:xfrm>
            <a:off x="242888" y="4019550"/>
            <a:ext cx="593407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rgbClr val="FFCC00"/>
                </a:solidFill>
              </a:rPr>
              <a:t>Для </a:t>
            </a:r>
            <a:r>
              <a:rPr lang="ru-RU" i="1">
                <a:solidFill>
                  <a:srgbClr val="FFCC00"/>
                </a:solidFill>
              </a:rPr>
              <a:t>каждого </a:t>
            </a:r>
            <a:r>
              <a:rPr lang="ru-RU">
                <a:solidFill>
                  <a:srgbClr val="FFCC00"/>
                </a:solidFill>
              </a:rPr>
              <a:t>названия главы или заголовка:</a:t>
            </a:r>
          </a:p>
        </p:txBody>
      </p:sp>
      <p:pic>
        <p:nvPicPr>
          <p:cNvPr id="35847" name="Picture 10" descr="К названию в документе применен стиль ''Заголовок 1''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00075" y="1414463"/>
            <a:ext cx="5451475" cy="2514600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94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 advAuto="0"/>
      <p:bldP spid="194567" grpId="0" build="p" autoUpdateAnimBg="0"/>
      <p:bldP spid="1945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4025" y="277813"/>
            <a:ext cx="8027988" cy="1149350"/>
          </a:xfrm>
        </p:spPr>
        <p:txBody>
          <a:bodyPr anchorCtr="0"/>
          <a:lstStyle/>
          <a:p>
            <a:r>
              <a:rPr lang="ru-RU"/>
              <a:t>Действие 1. Подготовка документа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Эти стили доступны на вкладке </a:t>
            </a:r>
            <a:r>
              <a:rPr lang="ru-RU" sz="2000" b="1"/>
              <a:t>Главная</a:t>
            </a:r>
            <a:r>
              <a:rPr lang="ru-RU" sz="2000"/>
              <a:t> в группе </a:t>
            </a:r>
            <a:r>
              <a:rPr lang="ru-RU" sz="2000" b="1"/>
              <a:t>Стили</a:t>
            </a:r>
            <a:r>
              <a:rPr lang="ru-RU" sz="2000"/>
              <a:t>. 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242888" y="4019550"/>
            <a:ext cx="5934075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rgbClr val="FFCC00"/>
                </a:solidFill>
              </a:rPr>
              <a:t>Автоматическое оглавление работает на основе стилей заголовка: названия уровня "Заголовок 1" назначаются верхнему уровню оглавления, уровень "Заголовок 2" соответствует второму уровню, а "Заголовок 3" — следующему уровню.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endParaRPr lang="ru-RU"/>
          </a:p>
          <a:p>
            <a:pPr>
              <a:spcBef>
                <a:spcPct val="20000"/>
              </a:spcBef>
            </a:pPr>
            <a:endParaRPr lang="ru-RU"/>
          </a:p>
        </p:txBody>
      </p:sp>
      <p:pic>
        <p:nvPicPr>
          <p:cNvPr id="37894" name="Picture 9" descr="К названию в документе применен стиль ''Заголовок 1''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6725" y="1620838"/>
            <a:ext cx="5481638" cy="2528887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6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4025" y="277813"/>
            <a:ext cx="8027988" cy="1149350"/>
          </a:xfrm>
        </p:spPr>
        <p:txBody>
          <a:bodyPr anchorCtr="0"/>
          <a:lstStyle/>
          <a:p>
            <a:r>
              <a:rPr lang="ru-RU"/>
              <a:t>Действие 2. Создание оглавления</a:t>
            </a: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После применения стилей заголовков их можно собрать в оглавление. Эта операция выполняется автоматически.</a:t>
            </a: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277813" y="3994150"/>
            <a:ext cx="8045450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rgbClr val="FFCC00"/>
                </a:solidFill>
              </a:rPr>
              <a:t>Прежде всего установите курсор в том месте, где должно выводиться оглавление (обычно это начало документа).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rgbClr val="FFCC00"/>
                </a:solidFill>
              </a:rPr>
              <a:t>Затем на вкладке </a:t>
            </a:r>
            <a:r>
              <a:rPr lang="ru-RU" b="1">
                <a:solidFill>
                  <a:srgbClr val="FFCC00"/>
                </a:solidFill>
              </a:rPr>
              <a:t>Ссылки</a:t>
            </a:r>
            <a:r>
              <a:rPr lang="ru-RU">
                <a:solidFill>
                  <a:srgbClr val="FFCC00"/>
                </a:solidFill>
              </a:rPr>
              <a:t> нажмите кнопку </a:t>
            </a:r>
            <a:r>
              <a:rPr lang="ru-RU" b="1">
                <a:solidFill>
                  <a:srgbClr val="FFCC00"/>
                </a:solidFill>
              </a:rPr>
              <a:t>Оглавление</a:t>
            </a:r>
            <a:r>
              <a:rPr lang="ru-RU">
                <a:solidFill>
                  <a:srgbClr val="FFCC00"/>
                </a:solidFill>
              </a:rPr>
              <a:t>, и выберите пункт </a:t>
            </a:r>
            <a:r>
              <a:rPr lang="ru-RU" b="1">
                <a:solidFill>
                  <a:srgbClr val="FFCC00"/>
                </a:solidFill>
              </a:rPr>
              <a:t>Автособираемое оглавление 1</a:t>
            </a:r>
            <a:r>
              <a:rPr lang="ru-RU">
                <a:solidFill>
                  <a:srgbClr val="FFCC00"/>
                </a:solidFill>
              </a:rPr>
              <a:t> или </a:t>
            </a:r>
            <a:r>
              <a:rPr lang="ru-RU" b="1">
                <a:solidFill>
                  <a:srgbClr val="FFCC00"/>
                </a:solidFill>
              </a:rPr>
              <a:t>Автособираемое оглавление 2</a:t>
            </a:r>
            <a:r>
              <a:rPr lang="ru-RU">
                <a:solidFill>
                  <a:srgbClr val="FFCC00"/>
                </a:solidFill>
              </a:rPr>
              <a:t>, в зависимости от того, какое из них выглядит привлекательней при предварительном просмотре.</a:t>
            </a:r>
          </a:p>
        </p:txBody>
      </p:sp>
      <p:sp>
        <p:nvSpPr>
          <p:cNvPr id="39941" name="Line 7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9942" name="Picture 10" descr="Выбор команды ''Оглавление'' и параметра ''Автособираемое оглавление 1'' для создания оглавления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6725" y="1620838"/>
            <a:ext cx="5481638" cy="2593975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9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9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autoUpdateAnimBg="0"/>
      <p:bldP spid="19866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4025" y="277813"/>
            <a:ext cx="8027988" cy="1149350"/>
          </a:xfrm>
        </p:spPr>
        <p:txBody>
          <a:bodyPr anchorCtr="0"/>
          <a:lstStyle/>
          <a:p>
            <a:r>
              <a:rPr lang="ru-RU"/>
              <a:t>Действие 2. Создание оглавления</a:t>
            </a:r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Готово! Все очень быстро и просто. </a:t>
            </a: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277813" y="3994150"/>
            <a:ext cx="7510462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rgbClr val="FFCC00"/>
                </a:solidFill>
              </a:rPr>
              <a:t>При щелчке автоматического оглавления оно выводится в светло-голубом поле. Это нормально; выделение цветом указывает на то, что оглавление автоматическое.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rgbClr val="FFCC00"/>
                </a:solidFill>
              </a:rPr>
              <a:t>При перемещении указателя за пределы оглавления его элементы станут серого цвета, а в месте щелчка появится курсор. 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1990" name="Picture 8" descr="Выбор команды ''Оглавление'' и параметра ''Автособираемое оглавление 1'' для создания оглавления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6725" y="1620838"/>
            <a:ext cx="5481638" cy="2593975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0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00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autoUpdateAnimBg="0" advAuto="0"/>
      <p:bldP spid="20070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4025" y="277813"/>
            <a:ext cx="8027988" cy="1149350"/>
          </a:xfrm>
        </p:spPr>
        <p:txBody>
          <a:bodyPr anchorCtr="0"/>
          <a:lstStyle/>
          <a:p>
            <a:r>
              <a:rPr lang="ru-RU"/>
              <a:t>Обновление оглавления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После создания оглавления, возможно, потребуется его обновлять. 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277813" y="3994150"/>
            <a:ext cx="5926137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rgbClr val="FFCC00"/>
                </a:solidFill>
              </a:rPr>
              <a:t>Оглавление автоматически обновляется при открытии документа, но его также рекомендуется обновлять при добавлении названий и разделов, а также при добавлении содержимого, которое может повлиять на нумерацию страниц в оглавлении.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rgbClr val="FFCC00"/>
                </a:solidFill>
              </a:rPr>
              <a:t>Для этого требуется выполнить всего два действия.</a:t>
            </a:r>
          </a:p>
        </p:txBody>
      </p:sp>
      <p:sp>
        <p:nvSpPr>
          <p:cNvPr id="44037" name="Line 7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4038" name="Picture 10" descr="Нажатие кнопки ''Обновить таблицу'' для обновления оглавления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6725" y="1620838"/>
            <a:ext cx="5481638" cy="2593975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02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utoUpdateAnimBg="0"/>
      <p:bldP spid="20275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4025" y="277813"/>
            <a:ext cx="8027988" cy="1149350"/>
          </a:xfrm>
        </p:spPr>
        <p:txBody>
          <a:bodyPr anchorCtr="0"/>
          <a:lstStyle/>
          <a:p>
            <a:r>
              <a:rPr lang="ru-RU"/>
              <a:t>Обновление оглавления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Чтобы обновить оглавление, необходимо открыть вкладку </a:t>
            </a:r>
            <a:r>
              <a:rPr lang="ru-RU" sz="2000" b="1"/>
              <a:t>Ссылки</a:t>
            </a:r>
            <a:r>
              <a:rPr lang="ru-RU" sz="2000"/>
              <a:t>, а затем выбрать команду </a:t>
            </a:r>
            <a:r>
              <a:rPr lang="ru-RU" sz="2000" b="1"/>
              <a:t>Обновить таблицу</a:t>
            </a:r>
            <a:r>
              <a:rPr lang="ru-RU" sz="2000"/>
              <a:t> в группе </a:t>
            </a:r>
            <a:r>
              <a:rPr lang="ru-RU" sz="2000" b="1"/>
              <a:t>Оглавление</a:t>
            </a:r>
            <a:r>
              <a:rPr lang="ru-RU" sz="2000"/>
              <a:t>.</a:t>
            </a: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277813" y="3994150"/>
            <a:ext cx="592613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rgbClr val="FFCC00"/>
                </a:solidFill>
              </a:rPr>
              <a:t>При обновлении оглавления выводится запрос о том, требуется ли обновить оглавление полностью или только номера страниц.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rgbClr val="FFCC00"/>
                </a:solidFill>
              </a:rPr>
              <a:t>Выберите пункт </a:t>
            </a:r>
            <a:r>
              <a:rPr lang="ru-RU" b="1">
                <a:solidFill>
                  <a:srgbClr val="FFCC00"/>
                </a:solidFill>
              </a:rPr>
              <a:t>номера страниц</a:t>
            </a:r>
            <a:r>
              <a:rPr lang="ru-RU">
                <a:solidFill>
                  <a:srgbClr val="FFCC00"/>
                </a:solidFill>
              </a:rPr>
              <a:t>, если был добавлен только текст, а не заголовки. Если документ большой, это позволит сэкономить время. </a:t>
            </a: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6086" name="Picture 8" descr="Нажатие кнопки ''Обновить таблицу'' для обновления оглавления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6725" y="1620838"/>
            <a:ext cx="5481638" cy="2593975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0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 autoUpdateAnimBg="0" advAuto="0"/>
      <p:bldP spid="20480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4025" y="277813"/>
            <a:ext cx="8027988" cy="1149350"/>
          </a:xfrm>
        </p:spPr>
        <p:txBody>
          <a:bodyPr anchorCtr="0"/>
          <a:lstStyle/>
          <a:p>
            <a:r>
              <a:rPr lang="ru-RU"/>
              <a:t>Обновление оглавления</a:t>
            </a:r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Не изменяйте элементы в самом оглавлении — при его обновлении эти изменения будут утрачены. </a:t>
            </a:r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277813" y="3994150"/>
            <a:ext cx="5926137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rgbClr val="FFCC00"/>
                </a:solidFill>
              </a:rPr>
              <a:t>Чтобы изменить текст в оглавлении, отредактируйте его в документе (не в оглавлении), а затем выберите пункт </a:t>
            </a:r>
            <a:r>
              <a:rPr lang="ru-RU" b="1">
                <a:solidFill>
                  <a:srgbClr val="FFCC00"/>
                </a:solidFill>
              </a:rPr>
              <a:t>Обновить таблицу</a:t>
            </a:r>
            <a:r>
              <a:rPr lang="ru-RU">
                <a:solidFill>
                  <a:srgbClr val="FFCC00"/>
                </a:solidFill>
              </a:rPr>
              <a:t> для компиляции изменений.</a:t>
            </a: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8134" name="Picture 8" descr="Нажатие кнопки ''Обновить таблицу'' для обновления оглавления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6725" y="1620838"/>
            <a:ext cx="5481638" cy="2593975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 autoUpdateAnimBg="0" advAuto="0"/>
      <p:bldP spid="20685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4025" y="277813"/>
            <a:ext cx="8027988" cy="1149350"/>
          </a:xfrm>
        </p:spPr>
        <p:txBody>
          <a:bodyPr anchorCtr="0"/>
          <a:lstStyle/>
          <a:p>
            <a:r>
              <a:rPr lang="ru-RU"/>
              <a:t>Другие изменения оглавления 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Существует множество других способов изменения оглавления.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77813" y="3994150"/>
            <a:ext cx="5926137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rgbClr val="FFCC00"/>
                </a:solidFill>
              </a:rPr>
              <a:t>Кроме того, что можно выбирать различные встроенные стили и форматы, можно также определять свойства оглавления,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rgbClr val="FFCC00"/>
                </a:solidFill>
              </a:rPr>
              <a:t>в том числе число уровней, необходимость вывода номеров страниц, внешний вид точек между элементом и номером страницы и т. д. </a:t>
            </a:r>
          </a:p>
        </p:txBody>
      </p:sp>
      <p:sp>
        <p:nvSpPr>
          <p:cNvPr id="50181" name="Line 7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0182" name="Picture 10" descr="Пользовательские оглавления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6725" y="1620838"/>
            <a:ext cx="5481638" cy="2593975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ru-RU"/>
              <a:t>Практические упражнения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6225" y="814388"/>
            <a:ext cx="8905875" cy="3282950"/>
          </a:xfrm>
        </p:spPr>
        <p:txBody>
          <a:bodyPr/>
          <a:lstStyle/>
          <a:p>
            <a:pPr marL="288925" indent="-288925">
              <a:spcAft>
                <a:spcPct val="75000"/>
              </a:spcAft>
              <a:buClr>
                <a:srgbClr val="FF9900"/>
              </a:buClr>
              <a:buFontTx/>
              <a:buAutoNum type="arabicPeriod"/>
            </a:pPr>
            <a:r>
              <a:rPr lang="ru-RU"/>
              <a:t>Создайте оглавление путем добавления стилей заголовков и сбора текста в оглавление. </a:t>
            </a:r>
          </a:p>
          <a:p>
            <a:pPr marL="288925" indent="-288925">
              <a:spcAft>
                <a:spcPct val="75000"/>
              </a:spcAft>
              <a:buClr>
                <a:srgbClr val="FF9900"/>
              </a:buClr>
              <a:buFontTx/>
              <a:buAutoNum type="arabicPeriod"/>
            </a:pPr>
            <a:r>
              <a:rPr lang="ru-RU"/>
              <a:t>Обновите оглавление. 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93688" y="4622800"/>
            <a:ext cx="8431212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45000"/>
              </a:spcAft>
            </a:pPr>
            <a:r>
              <a:rPr lang="ru-RU" sz="2000">
                <a:hlinkClick r:id="rId3"/>
              </a:rPr>
              <a:t>Интерактивное практическое задание</a:t>
            </a:r>
            <a:r>
              <a:rPr lang="ru-RU" sz="2000"/>
              <a:t> (требуется Word 2007)</a:t>
            </a:r>
          </a:p>
        </p:txBody>
      </p:sp>
    </p:spTree>
  </p:cSld>
  <p:clrMapOvr>
    <a:masterClrMapping/>
  </p:clrMapOvr>
  <p:transition spd="med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ru-RU"/>
              <a:t>Контрольный вопрос 1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2250" y="850900"/>
            <a:ext cx="7685088" cy="1189038"/>
          </a:xfrm>
        </p:spPr>
        <p:txBody>
          <a:bodyPr/>
          <a:lstStyle/>
          <a:p>
            <a:pPr marL="0" indent="0">
              <a:spcAft>
                <a:spcPct val="75000"/>
              </a:spcAft>
              <a:buFont typeface="Wingdings" pitchFamily="2" charset="2"/>
              <a:buNone/>
            </a:pPr>
            <a:r>
              <a:rPr lang="ru-RU" b="1"/>
              <a:t>Какой из этих способов создания автоматического оглавления является правильным? (Выберите один ответ.)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42888" y="2344738"/>
            <a:ext cx="7624762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1638" indent="-401638">
              <a:spcBef>
                <a:spcPct val="20000"/>
              </a:spcBef>
              <a:spcAft>
                <a:spcPct val="75000"/>
              </a:spcAft>
              <a:buFontTx/>
              <a:buAutoNum type="arabicPeriod"/>
            </a:pPr>
            <a:r>
              <a:rPr lang="ru-RU" sz="2000"/>
              <a:t>Подготовка документа путем назначения стилей заголовков тексту, который требуется включить в оглавление, и последующее использование команды </a:t>
            </a:r>
            <a:r>
              <a:rPr lang="ru-RU" sz="2000" b="1"/>
              <a:t>Оглавление</a:t>
            </a:r>
            <a:r>
              <a:rPr lang="ru-RU" sz="2000"/>
              <a:t> для сбора текста в оглавление. </a:t>
            </a:r>
          </a:p>
          <a:p>
            <a:pPr marL="401638" indent="-401638">
              <a:spcBef>
                <a:spcPct val="20000"/>
              </a:spcBef>
              <a:spcAft>
                <a:spcPct val="75000"/>
              </a:spcAft>
              <a:buFontTx/>
              <a:buAutoNum type="arabicPeriod"/>
            </a:pPr>
            <a:r>
              <a:rPr lang="ru-RU" sz="2000"/>
              <a:t> Создание пустого оглавления, а затем копирование и вставка в него элементов. </a:t>
            </a:r>
          </a:p>
          <a:p>
            <a:pPr marL="401638" indent="-401638">
              <a:spcBef>
                <a:spcPct val="20000"/>
              </a:spcBef>
              <a:spcAft>
                <a:spcPct val="75000"/>
              </a:spcAft>
              <a:buFontTx/>
              <a:buAutoNum type="arabicPeriod"/>
            </a:pPr>
            <a:r>
              <a:rPr lang="ru-RU" sz="2000"/>
              <a:t> Ввод вручную отдельного документа для оглавления.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  <p:bldP spid="5222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ru-RU"/>
              <a:t>Содержание курса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828675"/>
            <a:ext cx="8431213" cy="3443288"/>
          </a:xfrm>
        </p:spPr>
        <p:txBody>
          <a:bodyPr/>
          <a:lstStyle/>
          <a:p>
            <a:pPr marL="276225" indent="-276225">
              <a:spcAft>
                <a:spcPct val="75000"/>
              </a:spcAft>
              <a:buClr>
                <a:srgbClr val="FF9900"/>
              </a:buClr>
            </a:pPr>
            <a:r>
              <a:rPr lang="ru-RU" sz="4000"/>
              <a:t>Обзор. Быстрое создание простого оглавления</a:t>
            </a:r>
          </a:p>
          <a:p>
            <a:pPr marL="276225" indent="-276225">
              <a:spcAft>
                <a:spcPct val="75000"/>
              </a:spcAft>
              <a:buClr>
                <a:srgbClr val="FF9900"/>
              </a:buClr>
            </a:pPr>
            <a:r>
              <a:rPr lang="ru-RU" sz="4000"/>
              <a:t>Занятие. Знакомство с оглавлениями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228600" y="4610100"/>
            <a:ext cx="82296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>
              <a:spcBef>
                <a:spcPct val="20000"/>
              </a:spcBef>
            </a:pPr>
            <a:r>
              <a:rPr lang="ru-RU" sz="2400"/>
              <a:t>Занятие включает несколько практических заданий и список проверочных вопросов.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autoUpdateAnimBg="0"/>
      <p:bldP spid="17818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ru-RU"/>
              <a:t>Контрольный вопрос 1: ответ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323850" y="815975"/>
            <a:ext cx="8350250" cy="1314450"/>
          </a:xfrm>
        </p:spPr>
        <p:txBody>
          <a:bodyPr/>
          <a:lstStyle/>
          <a:p>
            <a:pPr marL="0" indent="0">
              <a:spcAft>
                <a:spcPct val="75000"/>
              </a:spcAft>
              <a:buFont typeface="Wingdings" pitchFamily="2" charset="2"/>
              <a:buNone/>
            </a:pPr>
            <a:r>
              <a:rPr lang="ru-RU"/>
              <a:t>Подготовка документа путем назначения стилей заголовков тексту, который требуется включить в оглавление, и последующее использование команды </a:t>
            </a:r>
            <a:r>
              <a:rPr lang="ru-RU" b="1"/>
              <a:t>Оглавление</a:t>
            </a:r>
            <a:r>
              <a:rPr lang="ru-RU"/>
              <a:t> для сбора текста в оглавление.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00038" y="2190750"/>
            <a:ext cx="83502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Это самый простой и быстрый способ создания оглавления.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  <p:bldP spid="5427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ru-RU"/>
              <a:t>Контрольный вопрос 2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42888" y="850900"/>
            <a:ext cx="7685087" cy="1189038"/>
          </a:xfrm>
        </p:spPr>
        <p:txBody>
          <a:bodyPr/>
          <a:lstStyle/>
          <a:p>
            <a:pPr marL="0" indent="0">
              <a:spcAft>
                <a:spcPct val="75000"/>
              </a:spcAft>
              <a:buFont typeface="Wingdings" pitchFamily="2" charset="2"/>
              <a:buNone/>
            </a:pPr>
            <a:r>
              <a:rPr lang="ru-RU" b="1"/>
              <a:t>Автоматическое оглавление необходимо обновлять вручную путем ввода в него новых номеров страниц или текста. (Выберите один ответ.)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42888" y="2508250"/>
            <a:ext cx="7624762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1638" indent="-401638">
              <a:spcBef>
                <a:spcPct val="20000"/>
              </a:spcBef>
              <a:spcAft>
                <a:spcPct val="75000"/>
              </a:spcAft>
              <a:buFontTx/>
              <a:buAutoNum type="arabicPeriod"/>
            </a:pPr>
            <a:r>
              <a:rPr lang="ru-RU" sz="2000"/>
              <a:t>Верно.</a:t>
            </a:r>
          </a:p>
          <a:p>
            <a:pPr marL="401638" indent="-401638">
              <a:spcBef>
                <a:spcPct val="20000"/>
              </a:spcBef>
              <a:spcAft>
                <a:spcPct val="75000"/>
              </a:spcAft>
              <a:buFontTx/>
              <a:buAutoNum type="arabicPeriod"/>
            </a:pPr>
            <a:r>
              <a:rPr lang="ru-RU" sz="2000"/>
              <a:t>Неверно.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 advAuto="0"/>
      <p:bldP spid="5632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ru-RU"/>
              <a:t>Контрольный вопрос 2: ответ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261938" y="836613"/>
            <a:ext cx="8350250" cy="703262"/>
          </a:xfrm>
        </p:spPr>
        <p:txBody>
          <a:bodyPr/>
          <a:lstStyle/>
          <a:p>
            <a:pPr marL="0" indent="0">
              <a:spcAft>
                <a:spcPct val="75000"/>
              </a:spcAft>
              <a:buFont typeface="Wingdings" pitchFamily="2" charset="2"/>
              <a:buNone/>
            </a:pPr>
            <a:r>
              <a:rPr lang="ru-RU"/>
              <a:t>Неверно. 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38125" y="2082800"/>
            <a:ext cx="83502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Оглавление является автоматическим, и его никогда не требуется обновлять вручную.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  <p:bldP spid="5837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ru-RU"/>
              <a:t>Контрольный вопрос 3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42888" y="850900"/>
            <a:ext cx="7685087" cy="1189038"/>
          </a:xfrm>
        </p:spPr>
        <p:txBody>
          <a:bodyPr/>
          <a:lstStyle/>
          <a:p>
            <a:pPr marL="0" indent="0">
              <a:spcAft>
                <a:spcPct val="75000"/>
              </a:spcAft>
              <a:buFont typeface="Wingdings" pitchFamily="2" charset="2"/>
              <a:buNone/>
            </a:pPr>
            <a:r>
              <a:rPr lang="ru-RU" sz="2800" b="1"/>
              <a:t>Что требуется сделать перед созданием оглавления путем выбора команды "Оглавление" на вкладке "Ссылки"?</a:t>
            </a:r>
            <a:r>
              <a:rPr lang="ru-RU" b="1"/>
              <a:t> (Выберите один ответ.)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42888" y="2241550"/>
            <a:ext cx="7624762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1638" indent="-401638">
              <a:spcBef>
                <a:spcPct val="20000"/>
              </a:spcBef>
              <a:spcAft>
                <a:spcPct val="75000"/>
              </a:spcAft>
              <a:buFontTx/>
              <a:buAutoNum type="arabicPeriod"/>
            </a:pPr>
            <a:r>
              <a:rPr lang="ru-RU" sz="2000"/>
              <a:t>Создать новую таблицу для оглавления. </a:t>
            </a:r>
          </a:p>
          <a:p>
            <a:pPr marL="401638" indent="-401638">
              <a:spcBef>
                <a:spcPct val="20000"/>
              </a:spcBef>
              <a:spcAft>
                <a:spcPct val="75000"/>
              </a:spcAft>
              <a:buFontTx/>
              <a:buAutoNum type="arabicPeriod"/>
            </a:pPr>
            <a:r>
              <a:rPr lang="ru-RU" sz="2000"/>
              <a:t>Добавить номера страниц. </a:t>
            </a:r>
          </a:p>
          <a:p>
            <a:pPr marL="401638" indent="-401638">
              <a:spcBef>
                <a:spcPct val="20000"/>
              </a:spcBef>
              <a:spcAft>
                <a:spcPct val="75000"/>
              </a:spcAft>
              <a:buFontTx/>
              <a:buAutoNum type="arabicPeriod"/>
            </a:pPr>
            <a:r>
              <a:rPr lang="ru-RU" sz="2000"/>
              <a:t>Установить курсор туда, где требуется разместить оглавление </a:t>
            </a:r>
          </a:p>
          <a:p>
            <a:pPr marL="401638" indent="-401638">
              <a:spcBef>
                <a:spcPct val="20000"/>
              </a:spcBef>
              <a:spcAft>
                <a:spcPct val="75000"/>
              </a:spcAft>
              <a:buFontTx/>
              <a:buAutoNum type="arabicPeriod"/>
            </a:pPr>
            <a:r>
              <a:rPr lang="ru-RU" sz="2000"/>
              <a:t>Добавить пустую страницу. </a:t>
            </a:r>
          </a:p>
          <a:p>
            <a:pPr marL="401638" indent="-401638">
              <a:spcBef>
                <a:spcPct val="20000"/>
              </a:spcBef>
              <a:spcAft>
                <a:spcPct val="75000"/>
              </a:spcAft>
              <a:buFontTx/>
              <a:buAutoNum type="arabicPeriod"/>
            </a:pPr>
            <a:endParaRPr lang="ru-RU" sz="200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 advAuto="0"/>
      <p:bldP spid="6042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ru-RU"/>
              <a:t>Контрольный вопрос 3: ответ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261938" y="877888"/>
            <a:ext cx="8350250" cy="703262"/>
          </a:xfrm>
        </p:spPr>
        <p:txBody>
          <a:bodyPr/>
          <a:lstStyle/>
          <a:p>
            <a:pPr marL="0" indent="0">
              <a:spcAft>
                <a:spcPct val="75000"/>
              </a:spcAft>
              <a:buFont typeface="Wingdings" pitchFamily="2" charset="2"/>
              <a:buNone/>
            </a:pPr>
            <a:r>
              <a:rPr lang="ru-RU"/>
              <a:t>Установить курсор туда, где требуется разместить оглавление. 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38125" y="2124075"/>
            <a:ext cx="83502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Всегда начинайте с установки курсора, иначе оглавление будет создано в неправильном месте.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utoUpdateAnimBg="0"/>
      <p:bldP spid="6246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 rot="10800000">
            <a:off x="304800" y="650875"/>
            <a:ext cx="1000125" cy="5418138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gamma/>
                  <a:tint val="0"/>
                  <a:invGamma/>
                  <a:alpha val="83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73025"/>
            <a:ext cx="8929687" cy="609600"/>
          </a:xfrm>
        </p:spPr>
        <p:txBody>
          <a:bodyPr anchorCtr="0"/>
          <a:lstStyle/>
          <a:p>
            <a:r>
              <a:rPr lang="ru-RU" sz="3800"/>
              <a:t>Обзор. Быстрое создание простого оглавления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1852613" y="1281113"/>
            <a:ext cx="5462587" cy="386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400"/>
              <a:t>Вам нужно быстро и просто создать оглавление?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400"/>
              <a:t>Раньше при попытке создания оглавления выводились ошибки?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400"/>
              <a:t>В этом курсе показан способ, который гарантирует успешность быстрого и автоматического добавления оглавления в документ.</a:t>
            </a:r>
          </a:p>
        </p:txBody>
      </p:sp>
      <p:pic>
        <p:nvPicPr>
          <p:cNvPr id="20485" name="Picture 5" descr="Оглавление в документ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" y="1524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8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8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ru-RU"/>
              <a:t>Цели курса			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865188"/>
            <a:ext cx="8431213" cy="2513012"/>
          </a:xfrm>
        </p:spPr>
        <p:txBody>
          <a:bodyPr/>
          <a:lstStyle/>
          <a:p>
            <a:pPr marL="233363" indent="-233363">
              <a:spcAft>
                <a:spcPct val="75000"/>
              </a:spcAft>
              <a:buClr>
                <a:srgbClr val="FF9900"/>
              </a:buClr>
            </a:pPr>
            <a:r>
              <a:rPr lang="ru-RU" sz="3600"/>
              <a:t>Подготовка документа для использования автоматического оглавления. </a:t>
            </a:r>
          </a:p>
          <a:p>
            <a:pPr marL="233363" indent="-233363">
              <a:spcAft>
                <a:spcPct val="75000"/>
              </a:spcAft>
              <a:buClr>
                <a:srgbClr val="FF9900"/>
              </a:buClr>
            </a:pPr>
            <a:r>
              <a:rPr lang="ru-RU" sz="3600"/>
              <a:t>Создание автоматического оглавления. </a:t>
            </a:r>
          </a:p>
          <a:p>
            <a:pPr marL="233363" indent="-233363">
              <a:spcAft>
                <a:spcPct val="75000"/>
              </a:spcAft>
              <a:buClr>
                <a:srgbClr val="FF9900"/>
              </a:buClr>
            </a:pPr>
            <a:r>
              <a:rPr lang="ru-RU" sz="3600"/>
              <a:t>Обновление оглавления.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Ctr="0"/>
          <a:lstStyle/>
          <a:p>
            <a:r>
              <a:rPr lang="ru-RU" sz="6600">
                <a:solidFill>
                  <a:schemeClr val="tx1"/>
                </a:solidFill>
              </a:rPr>
              <a:t>Занятие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54150" y="4276725"/>
            <a:ext cx="6246813" cy="8255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4400">
                <a:solidFill>
                  <a:srgbClr val="FF9900"/>
                </a:solidFill>
              </a:rPr>
              <a:t>Знакомство с оглавлениями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 autoUpdateAnimBg="0"/>
      <p:bldP spid="184323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4025" y="277813"/>
            <a:ext cx="8027988" cy="1149350"/>
          </a:xfrm>
        </p:spPr>
        <p:txBody>
          <a:bodyPr anchorCtr="0"/>
          <a:lstStyle/>
          <a:p>
            <a:r>
              <a:rPr lang="ru-RU"/>
              <a:t>Знакомство с оглавлениями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Оглавление может быть простым списком названий глав либо может содержать несколько уровней, как показано на рисунке.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277813" y="3994150"/>
            <a:ext cx="8215312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rgbClr val="FFCC00"/>
                </a:solidFill>
              </a:rPr>
              <a:t>В любом случае оглавление представляет содержимое документа и помогает читателям быстро найти определенный раздел.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rgbClr val="FFCC00"/>
                </a:solidFill>
              </a:rPr>
              <a:t>Благодаря автоматическому сбору названий глав и заголовков и их иерархической организации создать оглавление в Word не представляет никаких трудностей.  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6630" name="Picture 8" descr="Заголовки в оглавлениях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6725" y="1620838"/>
            <a:ext cx="5481638" cy="2528887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autoUpdateAnimBg="0"/>
      <p:bldP spid="1863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ru-RU"/>
              <a:t>Как работает эта функция</a:t>
            </a:r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Для создания автоматического оглавления в Word необходимо выполнить два действия. </a:t>
            </a:r>
          </a:p>
          <a:p>
            <a:pPr>
              <a:spcBef>
                <a:spcPct val="20000"/>
              </a:spcBef>
              <a:spcAft>
                <a:spcPct val="75000"/>
              </a:spcAft>
            </a:pPr>
            <a:endParaRPr lang="ru-RU" sz="2000"/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339725" y="4462463"/>
            <a:ext cx="586422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45000"/>
              </a:spcAft>
              <a:buFontTx/>
              <a:buAutoNum type="arabicPeriod"/>
            </a:pPr>
            <a:r>
              <a:rPr lang="ru-RU">
                <a:solidFill>
                  <a:srgbClr val="FFCC00"/>
                </a:solidFill>
              </a:rPr>
              <a:t>Подготовьте документ, назначив стили заголовков названиям глав и заголовкам, которые должны выводиться в оглавлении. </a:t>
            </a:r>
          </a:p>
          <a:p>
            <a:pPr marL="342900" indent="-342900">
              <a:spcBef>
                <a:spcPct val="20000"/>
              </a:spcBef>
              <a:spcAft>
                <a:spcPct val="45000"/>
              </a:spcAft>
              <a:buFontTx/>
              <a:buAutoNum type="arabicPeriod"/>
            </a:pPr>
            <a:r>
              <a:rPr lang="ru-RU">
                <a:solidFill>
                  <a:srgbClr val="FFCC00"/>
                </a:solidFill>
              </a:rPr>
              <a:t>Соберите эти названия и заголовки в оглавление.</a:t>
            </a:r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339725" y="4035425"/>
            <a:ext cx="7766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1400">
                <a:solidFill>
                  <a:srgbClr val="FFCC00"/>
                </a:solidFill>
              </a:rPr>
              <a:t>Анимация: щелкните правой кнопкой мыши и выберите пункт </a:t>
            </a:r>
            <a:r>
              <a:rPr lang="ru-RU" sz="1400" b="1">
                <a:solidFill>
                  <a:srgbClr val="FFCC00"/>
                </a:solidFill>
              </a:rPr>
              <a:t>Воспроизведение</a:t>
            </a:r>
            <a:r>
              <a:rPr lang="ru-RU" sz="1400">
                <a:solidFill>
                  <a:srgbClr val="FFCC00"/>
                </a:solidFill>
              </a:rPr>
              <a:t>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  <p:bldP spid="18842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ru-RU"/>
              <a:t>Как работает эта функция</a:t>
            </a:r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Для создания автоматического оглавления в Word необходимо выполнить два действия. 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242888" y="4064000"/>
            <a:ext cx="5961062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ct val="45000"/>
              </a:spcAft>
              <a:buFontTx/>
              <a:buAutoNum type="arabicPeriod"/>
            </a:pPr>
            <a:r>
              <a:rPr lang="ru-RU">
                <a:solidFill>
                  <a:srgbClr val="FFCC00"/>
                </a:solidFill>
              </a:rPr>
              <a:t>Подготовьте документ, назначив стили заголовков названиям глав и заголовкам, которые должны выводиться в оглавлении. </a:t>
            </a:r>
          </a:p>
          <a:p>
            <a:pPr marL="342900" indent="-342900">
              <a:spcBef>
                <a:spcPct val="20000"/>
              </a:spcBef>
              <a:spcAft>
                <a:spcPct val="45000"/>
              </a:spcAft>
              <a:buFontTx/>
              <a:buAutoNum type="arabicPeriod"/>
            </a:pPr>
            <a:r>
              <a:rPr lang="ru-RU">
                <a:solidFill>
                  <a:srgbClr val="FFCC00"/>
                </a:solidFill>
              </a:rPr>
              <a:t>Соберите эти названия и заголовки в оглавление. </a:t>
            </a:r>
          </a:p>
        </p:txBody>
      </p:sp>
      <p:pic>
        <p:nvPicPr>
          <p:cNvPr id="31750" name="Picture 10" descr="http://office.microsoft.com/global/images/Toolfile.aspx?assetid=ZA102518791049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622425"/>
            <a:ext cx="5516563" cy="2568575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0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0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autoUpdateAnimBg="0"/>
      <p:bldP spid="19047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717800" y="6315075"/>
            <a:ext cx="3708400" cy="476250"/>
          </a:xfrm>
          <a:noFill/>
        </p:spPr>
        <p:txBody>
          <a:bodyPr anchor="b" anchorCtr="1"/>
          <a:lstStyle/>
          <a:p>
            <a:r>
              <a:rPr lang="ru-RU" sz="1600">
                <a:solidFill>
                  <a:srgbClr val="005AB4"/>
                </a:solidFill>
                <a:effectLst/>
                <a:latin typeface="Arial" charset="0"/>
              </a:rPr>
              <a:t>Оглавление I. Создание автоматического оглавления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4025" y="277813"/>
            <a:ext cx="8027988" cy="1149350"/>
          </a:xfrm>
        </p:spPr>
        <p:txBody>
          <a:bodyPr anchorCtr="0"/>
          <a:lstStyle/>
          <a:p>
            <a:r>
              <a:rPr lang="ru-RU"/>
              <a:t>Действие 1. Подготовка документа</a:t>
            </a:r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6119813" y="854075"/>
            <a:ext cx="2744787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 sz="2000"/>
              <a:t>Для создания автоматического оглавления необходимо использовать стили заголовков. </a:t>
            </a:r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277813" y="3994150"/>
            <a:ext cx="574198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</a:pPr>
            <a:r>
              <a:rPr lang="ru-RU">
                <a:solidFill>
                  <a:srgbClr val="FFCC00"/>
                </a:solidFill>
              </a:rPr>
              <a:t>Поэтому после определения того, какие названия глав и заголовки должны выводиться в оглавлении, необходимо применить к ним определенные стили, чтобы они были включены в оглавление. </a:t>
            </a:r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>
            <a:off x="339725" y="3951288"/>
            <a:ext cx="8413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3798" name="Picture 9" descr="К названию в документе применен стиль ''Заголовок 1''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6725" y="1620838"/>
            <a:ext cx="5481638" cy="2528887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92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 autoUpdateAnimBg="0"/>
      <p:bldP spid="192517" grpId="0" build="p" autoUpdateAnimBg="0"/>
    </p:bldLst>
  </p:timing>
</p:sld>
</file>

<file path=ppt/theme/theme1.xml><?xml version="1.0" encoding="utf-8"?>
<a:theme xmlns:a="http://schemas.openxmlformats.org/drawingml/2006/main" name="word">
  <a:themeElements>
    <a:clrScheme name="1_Default Design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word</Template>
  <TotalTime>3</TotalTime>
  <Words>1512</Words>
  <Application>Microsoft Office PowerPoint</Application>
  <PresentationFormat>Экран (4:3)</PresentationFormat>
  <Paragraphs>153</Paragraphs>
  <Slides>24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Tahoma</vt:lpstr>
      <vt:lpstr>Times New Roman</vt:lpstr>
      <vt:lpstr>Wingdings</vt:lpstr>
      <vt:lpstr>word</vt:lpstr>
      <vt:lpstr>word</vt:lpstr>
      <vt:lpstr>Занавес</vt:lpstr>
      <vt:lpstr>Учебный курс по Microsoft® Office  Word 2007</vt:lpstr>
      <vt:lpstr>Содержание курса</vt:lpstr>
      <vt:lpstr>Обзор. Быстрое создание простого оглавления</vt:lpstr>
      <vt:lpstr>Цели курса   </vt:lpstr>
      <vt:lpstr>Занятие</vt:lpstr>
      <vt:lpstr>Знакомство с оглавлениями</vt:lpstr>
      <vt:lpstr>Как работает эта функция</vt:lpstr>
      <vt:lpstr>Как работает эта функция</vt:lpstr>
      <vt:lpstr>Действие 1. Подготовка документа</vt:lpstr>
      <vt:lpstr>Действие 1. Подготовка документа</vt:lpstr>
      <vt:lpstr>Действие 1. Подготовка документа</vt:lpstr>
      <vt:lpstr>Действие 2. Создание оглавления</vt:lpstr>
      <vt:lpstr>Действие 2. Создание оглавления</vt:lpstr>
      <vt:lpstr>Обновление оглавления</vt:lpstr>
      <vt:lpstr>Обновление оглавления</vt:lpstr>
      <vt:lpstr>Обновление оглавления</vt:lpstr>
      <vt:lpstr>Другие изменения оглавления </vt:lpstr>
      <vt:lpstr>Практические упражнения</vt:lpstr>
      <vt:lpstr>Контрольный вопрос 1</vt:lpstr>
      <vt:lpstr>Контрольный вопрос 1: ответ</vt:lpstr>
      <vt:lpstr>Контрольный вопрос 2</vt:lpstr>
      <vt:lpstr>Контрольный вопрос 2: ответ</vt:lpstr>
      <vt:lpstr>Контрольный вопрос 3</vt:lpstr>
      <vt:lpstr>Контрольный вопрос 3: ответ</vt:lpstr>
    </vt:vector>
  </TitlesOfParts>
  <Manager/>
  <Company>МОУ Лицей №11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курс по Microsoft® Office  Word 2007</dc:title>
  <dc:subject/>
  <dc:creator>Рудь М.Г.</dc:creator>
  <cp:keywords/>
  <dc:description/>
  <cp:lastModifiedBy>DNA7 X86</cp:lastModifiedBy>
  <cp:revision>2</cp:revision>
  <dcterms:created xsi:type="dcterms:W3CDTF">2012-11-13T04:52:40Z</dcterms:created>
  <dcterms:modified xsi:type="dcterms:W3CDTF">2012-11-23T15:08:21Z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TC102858881049</vt:lpwstr>
  </property>
</Properties>
</file>